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25"/>
  </p:notesMasterIdLst>
  <p:sldIdLst>
    <p:sldId id="256" r:id="rId2"/>
    <p:sldId id="269" r:id="rId3"/>
    <p:sldId id="307" r:id="rId4"/>
    <p:sldId id="314" r:id="rId5"/>
    <p:sldId id="315" r:id="rId6"/>
    <p:sldId id="316" r:id="rId7"/>
    <p:sldId id="313" r:id="rId8"/>
    <p:sldId id="302" r:id="rId9"/>
    <p:sldId id="277" r:id="rId10"/>
    <p:sldId id="278" r:id="rId11"/>
    <p:sldId id="279" r:id="rId12"/>
    <p:sldId id="281" r:id="rId13"/>
    <p:sldId id="309" r:id="rId14"/>
    <p:sldId id="295" r:id="rId15"/>
    <p:sldId id="317" r:id="rId16"/>
    <p:sldId id="318" r:id="rId17"/>
    <p:sldId id="319" r:id="rId18"/>
    <p:sldId id="320" r:id="rId19"/>
    <p:sldId id="321" r:id="rId20"/>
    <p:sldId id="308" r:id="rId21"/>
    <p:sldId id="311" r:id="rId22"/>
    <p:sldId id="312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456" userDrawn="1">
          <p15:clr>
            <a:srgbClr val="A4A3A4"/>
          </p15:clr>
        </p15:guide>
        <p15:guide id="4" orient="horz" pos="1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A71"/>
    <a:srgbClr val="D8D8D8"/>
    <a:srgbClr val="247CB3"/>
    <a:srgbClr val="968FCA"/>
    <a:srgbClr val="F02F48"/>
    <a:srgbClr val="79A5DF"/>
    <a:srgbClr val="79C3DF"/>
    <a:srgbClr val="E3F2F7"/>
    <a:srgbClr val="F4F5F1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/>
    <p:restoredTop sz="95687"/>
  </p:normalViewPr>
  <p:slideViewPr>
    <p:cSldViewPr snapToGrid="0" snapToObjects="1" showGuides="1">
      <p:cViewPr>
        <p:scale>
          <a:sx n="104" d="100"/>
          <a:sy n="104" d="100"/>
        </p:scale>
        <p:origin x="896" y="144"/>
      </p:cViewPr>
      <p:guideLst>
        <p:guide orient="horz" pos="2736"/>
        <p:guide pos="3840"/>
        <p:guide pos="6456"/>
        <p:guide orient="horz" pos="1752"/>
      </p:guideLst>
    </p:cSldViewPr>
  </p:slideViewPr>
  <p:outlineViewPr>
    <p:cViewPr>
      <p:scale>
        <a:sx n="33" d="100"/>
        <a:sy n="33" d="100"/>
      </p:scale>
      <p:origin x="0" y="-7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E5903-9561-7A4A-9FB0-8841923EA27C}" type="datetimeFigureOut">
              <a:rPr lang="en-US" smtClean="0"/>
              <a:t>4/24/21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43555-60FF-A747-9857-7F2E09881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17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Name an immune cell we introduced in this class.</a:t>
            </a:r>
          </a:p>
          <a:p>
            <a:r>
              <a:rPr lang="en-US"/>
              <a:t>https://www.polleverywhere.com/free_text_polls/wW9EnYbV4VcgNdTZG77NB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2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8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7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50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7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9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0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Name one question you want to study……….............… (How does immune cells respond to allergens?)</a:t>
            </a:r>
          </a:p>
          <a:p>
            <a:r>
              <a:rPr lang="en-US"/>
              <a:t>https://www.polleverywhere.com/free_text_polls/tGdHPAi0HDlTtu76jxDOi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3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After this I know more about immune cells?</a:t>
            </a:r>
          </a:p>
          <a:p>
            <a:r>
              <a:rPr lang="en-US"/>
              <a:t>https://www.polleverywhere.com/multiple_choice_polls/epORCH9Bgk1u9ygalJb7i?flow=Default&amp;onscreen=persist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0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I am curious to learn more about immune cells?</a:t>
            </a:r>
          </a:p>
          <a:p>
            <a:r>
              <a:rPr lang="en-US"/>
              <a:t>https://www.polleverywhere.com/multiple_choice_polls/1pPGccpBK3KOsoO8sUtrg?flow=Default&amp;onscreen=persist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39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Name the first three words that comes to mind when you hear the topic immune system.</a:t>
            </a:r>
          </a:p>
          <a:p>
            <a:r>
              <a:rPr lang="en-US"/>
              <a:t>https://www.polleverywhere.com/free_text_polls/IOnwhwJBG9bo69DzPpErD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7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43555-60FF-A747-9857-7F2E098813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FB3B-5ECF-A441-A46D-4D2EE2008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2E164-44F4-DD42-A417-AF1A354F5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733E7-DF87-AF46-92F6-12455C01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118FE-3B74-D946-A9F7-9E7E69A6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1C6AB-65D9-F64C-BE21-E38D585B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6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6CA5-8E52-714B-BEDC-6DD07397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D6ECE-B8F5-634A-8F5F-FE0C21694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B0726-60CB-3A40-BC6F-078AC3F4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7CF09-D404-074A-8CF0-E10EDC90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1929A-F138-584F-B0A1-F57137F1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5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CF921-E36E-8148-96B0-D2988920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5E691-609F-D647-9784-5E4A90E1E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60CBE-C09B-CF4E-AFE0-2807A445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C1680-CBE2-9345-A905-28C18A37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CD61D-A97F-6646-B55A-A9150B14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7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6C2B-E9BE-4443-8090-257FC25E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B3DC-91C4-0446-B92E-2C2A0A48A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DB51C-D255-6E4D-8629-45090042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7ECF-A6C7-644F-BFEF-4F1DA69E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BBF3-A37C-9D44-88DD-B37AF0A8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1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550-6956-564D-8D4F-2EAEC873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74017-B4F6-A04C-8AAC-D21D2E3A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345C9-8D87-6142-A15B-2AE54943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4F3E9-C909-3844-B99D-41C710F4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E138-F8DC-0849-B6FB-C66A2917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3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339B-C39C-B746-9906-A4409414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5B1A7-C076-CA40-953F-092866A87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646A0-5635-7644-8960-4444D99F7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407AF-0949-5847-A576-A72EAF18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78267-1E0E-E845-AACF-CC20C5E7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3062F-97B5-BC45-A747-7D456651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8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0E63-35F9-A24E-8731-EBF3D0F8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9D27C-A9B2-B740-8D86-0620775AA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0A352-9281-8C41-B4C1-0ADC06B9B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4AF51-5DCF-DA45-849E-74831A2F9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35B29-4B90-7D44-8D47-C9FA322A3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55FFD-D5A6-DB40-8787-66C3AA4A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BE24E-82B1-C046-921D-19A7A650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F4F47-C087-1444-AF54-F4B50790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037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76FA-9B62-AD41-8D6B-9E972EE0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0E6BB-32E5-C843-B641-91B7E543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84D85-F938-C644-8E43-6D174D3B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1629-8B3C-DB43-A433-FC65E719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97294-5A6D-3245-A76A-7FD34C0D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34111-E910-F84A-BD98-F11C7DB9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40564-DB82-0B46-952C-284C7385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2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6760-CE6A-EC4C-A6F9-E92969EE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B2997-B9C8-2445-8C7D-B3243BEC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8E79-55AB-E64C-88CA-709C60DBF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0"/>
            </a:lvl4pPr>
            <a:lvl5pPr marL="1828857" indent="0">
              <a:buNone/>
              <a:defRPr sz="1000"/>
            </a:lvl5pPr>
            <a:lvl6pPr marL="2286071" indent="0">
              <a:buNone/>
              <a:defRPr sz="1000"/>
            </a:lvl6pPr>
            <a:lvl7pPr marL="2743285" indent="0">
              <a:buNone/>
              <a:defRPr sz="1000"/>
            </a:lvl7pPr>
            <a:lvl8pPr marL="3200500" indent="0">
              <a:buNone/>
              <a:defRPr sz="1000"/>
            </a:lvl8pPr>
            <a:lvl9pPr marL="36577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C02B4-B010-F346-A449-B891E4FC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13D23-4394-6841-A31E-27A8FCC6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1DE6-534B-664E-81C3-054F41ED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2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E277-B842-0544-8A9F-12A2F6CA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FDC28-C311-EC47-8FCE-1F271013A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8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3C9BF-8A90-AF4B-820A-C2223283F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0"/>
            </a:lvl4pPr>
            <a:lvl5pPr marL="1828857" indent="0">
              <a:buNone/>
              <a:defRPr sz="1000"/>
            </a:lvl5pPr>
            <a:lvl6pPr marL="2286071" indent="0">
              <a:buNone/>
              <a:defRPr sz="1000"/>
            </a:lvl6pPr>
            <a:lvl7pPr marL="2743285" indent="0">
              <a:buNone/>
              <a:defRPr sz="1000"/>
            </a:lvl7pPr>
            <a:lvl8pPr marL="3200500" indent="0">
              <a:buNone/>
              <a:defRPr sz="1000"/>
            </a:lvl8pPr>
            <a:lvl9pPr marL="36577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BD57E-931C-4D4F-995A-7423E470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CCC4C-2707-1F48-9478-F1491601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0A7E-961D-9341-90CC-946A3B5F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44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715C8-C947-4D4B-944D-0A6F3CAF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99EAC-00D3-0A4E-9099-DF3C13C1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D9B3-90A4-E944-8C34-B392CAAAD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CA70-8F8B-9E44-80E2-00D96BCEA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5EEC1-F85F-A944-B201-85247A7F9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.com/teachingpoll8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06ACBB-967A-5944-BE00-089715355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Anannya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Ph.D. Candidate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Lab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BBS Program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8E62E-8519-7248-803B-65A9FC8F73CC}"/>
              </a:ext>
            </a:extLst>
          </p:cNvPr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Learning from feedback: </a:t>
            </a:r>
          </a:p>
          <a:p>
            <a:pPr algn="ctr"/>
            <a:r>
              <a:rPr lang="en-US" sz="5400" b="1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 Immune cell perspective</a:t>
            </a:r>
            <a:endParaRPr lang="en-US" sz="4800" dirty="0">
              <a:solidFill>
                <a:srgbClr val="79C3D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>
                <a:solidFill>
                  <a:srgbClr val="F02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Orchi</a:t>
            </a:r>
            <a:r>
              <a:rPr lang="en-US" sz="2400" dirty="0">
                <a:solidFill>
                  <a:srgbClr val="F02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02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Anannya</a:t>
            </a:r>
            <a:endParaRPr lang="en-US" sz="2400" dirty="0">
              <a:solidFill>
                <a:srgbClr val="F02F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D75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 Candidate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D75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rgbClr val="79C3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1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039556-A916-4B48-BF2F-390E1A508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" t="8036" r="1229" b="1339"/>
          <a:stretch/>
        </p:blipFill>
        <p:spPr>
          <a:xfrm>
            <a:off x="2646381" y="1149532"/>
            <a:ext cx="9026434" cy="5303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5103A4-141A-E149-B2C7-6AB77F57F2E3}"/>
              </a:ext>
            </a:extLst>
          </p:cNvPr>
          <p:cNvSpPr/>
          <p:nvPr/>
        </p:nvSpPr>
        <p:spPr>
          <a:xfrm flipH="1">
            <a:off x="2633319" y="1061806"/>
            <a:ext cx="9255472" cy="554735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947126-336A-B948-8460-BCF5C3993111}"/>
              </a:ext>
            </a:extLst>
          </p:cNvPr>
          <p:cNvSpPr txBox="1">
            <a:spLocks/>
          </p:cNvSpPr>
          <p:nvPr/>
        </p:nvSpPr>
        <p:spPr>
          <a:xfrm>
            <a:off x="8112037" y="1332412"/>
            <a:ext cx="3971109" cy="47026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CD8 positive T cell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90D821-B351-C349-BFE9-C198F46C3D26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 Cell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9F8033-D52E-7A48-A736-43A4C9847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42" y="950750"/>
            <a:ext cx="3034141" cy="2900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AAB7442-BEEE-2D41-B888-AA333327621A}"/>
              </a:ext>
            </a:extLst>
          </p:cNvPr>
          <p:cNvSpPr/>
          <p:nvPr/>
        </p:nvSpPr>
        <p:spPr>
          <a:xfrm>
            <a:off x="1593068" y="1002295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+</a:t>
            </a:r>
            <a:endParaRPr lang="en-US" sz="4000" b="1" dirty="0">
              <a:solidFill>
                <a:srgbClr val="F02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4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423774-3C3B-0C44-BBBF-05AB15EC37EF}"/>
              </a:ext>
            </a:extLst>
          </p:cNvPr>
          <p:cNvSpPr/>
          <p:nvPr/>
        </p:nvSpPr>
        <p:spPr>
          <a:xfrm flipH="1">
            <a:off x="4297680" y="1031969"/>
            <a:ext cx="7589520" cy="554735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6A08C8-0E14-0046-A83B-8EA1A47AFDEB}"/>
              </a:ext>
            </a:extLst>
          </p:cNvPr>
          <p:cNvSpPr txBox="1">
            <a:spLocks/>
          </p:cNvSpPr>
          <p:nvPr/>
        </p:nvSpPr>
        <p:spPr>
          <a:xfrm>
            <a:off x="8112037" y="1332412"/>
            <a:ext cx="3971109" cy="47026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 positive T cell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CD4 positive T cell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elper type 1 (T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elper type 2 (T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4" lvl="1" indent="0">
              <a:lnSpc>
                <a:spcPct val="15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CE0C4-2763-4A43-B8BD-C4B4034E2995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 Cell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5F723-19F8-894F-86EB-38CBABC9E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4" r="3264"/>
          <a:stretch/>
        </p:blipFill>
        <p:spPr>
          <a:xfrm>
            <a:off x="719942" y="3926742"/>
            <a:ext cx="3034141" cy="2852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17F504-14C9-384B-B2F2-7531E8094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42" y="950750"/>
            <a:ext cx="3034141" cy="2900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8B50FEF3-5484-1648-88D6-7D4753383C21}"/>
              </a:ext>
            </a:extLst>
          </p:cNvPr>
          <p:cNvSpPr/>
          <p:nvPr/>
        </p:nvSpPr>
        <p:spPr>
          <a:xfrm>
            <a:off x="1593068" y="1002295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+</a:t>
            </a:r>
            <a:endParaRPr lang="en-US" sz="4000" b="1" dirty="0">
              <a:solidFill>
                <a:srgbClr val="F02F48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AF6108-E845-8C4C-AB86-FB85F9939BFF}"/>
              </a:ext>
            </a:extLst>
          </p:cNvPr>
          <p:cNvSpPr/>
          <p:nvPr/>
        </p:nvSpPr>
        <p:spPr>
          <a:xfrm>
            <a:off x="2389557" y="4000499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+</a:t>
            </a:r>
            <a:endParaRPr lang="en-US" sz="4000" b="1" dirty="0">
              <a:solidFill>
                <a:srgbClr val="F02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1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0B55D0-B76A-E04A-A734-116CBFC3466A}"/>
              </a:ext>
            </a:extLst>
          </p:cNvPr>
          <p:cNvSpPr/>
          <p:nvPr/>
        </p:nvSpPr>
        <p:spPr>
          <a:xfrm>
            <a:off x="3919825" y="2500671"/>
            <a:ext cx="3034141" cy="28521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F32FC-037E-8641-B992-C2BAEA41F9CE}"/>
              </a:ext>
            </a:extLst>
          </p:cNvPr>
          <p:cNvSpPr/>
          <p:nvPr/>
        </p:nvSpPr>
        <p:spPr>
          <a:xfrm flipH="1">
            <a:off x="8020594" y="1031969"/>
            <a:ext cx="3840480" cy="554735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5E9ECC-C0F2-D545-ADB8-D662036FDB7A}"/>
              </a:ext>
            </a:extLst>
          </p:cNvPr>
          <p:cNvSpPr txBox="1">
            <a:spLocks/>
          </p:cNvSpPr>
          <p:nvPr/>
        </p:nvSpPr>
        <p:spPr>
          <a:xfrm>
            <a:off x="8112037" y="1332412"/>
            <a:ext cx="3971109" cy="47026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 positive T cell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positive T cell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elper type 1 (T</a:t>
            </a:r>
            <a:r>
              <a:rPr lang="en-US" sz="2000" baseline="-25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elper type 2 (T</a:t>
            </a:r>
            <a:r>
              <a:rPr lang="en-US" sz="2000" baseline="-25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 lvl="1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ulatory cell (Treg)</a:t>
            </a:r>
          </a:p>
          <a:p>
            <a:pPr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F8D6F-260E-4B4B-9DA4-E94D245A52F7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 Cell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AB17AC7-D35C-2847-9A7E-9D18AE8C6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87" t="35535"/>
          <a:stretch/>
        </p:blipFill>
        <p:spPr>
          <a:xfrm>
            <a:off x="4456091" y="2781300"/>
            <a:ext cx="2047739" cy="234556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5CC23B5-6EF9-C447-BDFC-928C2EB81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4" r="3264"/>
          <a:stretch/>
        </p:blipFill>
        <p:spPr>
          <a:xfrm>
            <a:off x="719942" y="3926742"/>
            <a:ext cx="3034141" cy="2852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FCE059E-BB09-2F40-AB7D-423A59CB5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42" y="950750"/>
            <a:ext cx="3034141" cy="2900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Bent Arrow 5">
            <a:extLst>
              <a:ext uri="{FF2B5EF4-FFF2-40B4-BE49-F238E27FC236}">
                <a16:creationId xmlns:a16="http://schemas.microsoft.com/office/drawing/2014/main" id="{4E12AD90-964A-8649-9841-6FF8DC2FEA1A}"/>
              </a:ext>
            </a:extLst>
          </p:cNvPr>
          <p:cNvSpPr/>
          <p:nvPr/>
        </p:nvSpPr>
        <p:spPr>
          <a:xfrm rot="10800000">
            <a:off x="4344193" y="4671300"/>
            <a:ext cx="476518" cy="528034"/>
          </a:xfrm>
          <a:prstGeom prst="bentArrow">
            <a:avLst/>
          </a:prstGeom>
          <a:solidFill>
            <a:srgbClr val="F02F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Bent Arrow 98">
            <a:extLst>
              <a:ext uri="{FF2B5EF4-FFF2-40B4-BE49-F238E27FC236}">
                <a16:creationId xmlns:a16="http://schemas.microsoft.com/office/drawing/2014/main" id="{0FCA60ED-BC14-4841-B1E0-384396F5EDC4}"/>
              </a:ext>
            </a:extLst>
          </p:cNvPr>
          <p:cNvSpPr/>
          <p:nvPr/>
        </p:nvSpPr>
        <p:spPr>
          <a:xfrm rot="10800000" flipV="1">
            <a:off x="4344192" y="2555348"/>
            <a:ext cx="476518" cy="528034"/>
          </a:xfrm>
          <a:prstGeom prst="bentArrow">
            <a:avLst/>
          </a:prstGeom>
          <a:solidFill>
            <a:srgbClr val="F02F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2E2B13-6424-D94A-914C-1798E95770CB}"/>
              </a:ext>
            </a:extLst>
          </p:cNvPr>
          <p:cNvSpPr/>
          <p:nvPr/>
        </p:nvSpPr>
        <p:spPr>
          <a:xfrm>
            <a:off x="4132980" y="2936600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-</a:t>
            </a:r>
            <a:endParaRPr lang="en-US" sz="4000" b="1" dirty="0">
              <a:solidFill>
                <a:srgbClr val="F02F48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830CC94-EB82-B44F-8D7B-531EDDD7CEFF}"/>
              </a:ext>
            </a:extLst>
          </p:cNvPr>
          <p:cNvSpPr/>
          <p:nvPr/>
        </p:nvSpPr>
        <p:spPr>
          <a:xfrm>
            <a:off x="4131690" y="4348563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-</a:t>
            </a:r>
            <a:endParaRPr lang="en-US" sz="4000" b="1" dirty="0">
              <a:solidFill>
                <a:srgbClr val="F02F48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CC53E59-3C62-664A-B66B-606D9B672124}"/>
              </a:ext>
            </a:extLst>
          </p:cNvPr>
          <p:cNvSpPr/>
          <p:nvPr/>
        </p:nvSpPr>
        <p:spPr>
          <a:xfrm>
            <a:off x="1593068" y="1002295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+</a:t>
            </a:r>
            <a:endParaRPr lang="en-US" sz="4000" b="1" dirty="0">
              <a:solidFill>
                <a:srgbClr val="F02F48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35B8BB0-EF2E-1843-ABBE-7BBA4EAFEDCB}"/>
              </a:ext>
            </a:extLst>
          </p:cNvPr>
          <p:cNvSpPr/>
          <p:nvPr/>
        </p:nvSpPr>
        <p:spPr>
          <a:xfrm>
            <a:off x="2389557" y="4000499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+</a:t>
            </a:r>
            <a:endParaRPr lang="en-US" sz="4000" b="1" dirty="0">
              <a:solidFill>
                <a:srgbClr val="F02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0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3B66-063F-8741-9C3E-90CBAE980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CAF41-38AC-CA44-8F57-A6CB71D7D3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wW9EnYbV4VcgNdTZG77NB">
            <a:extLst>
              <a:ext uri="{FF2B5EF4-FFF2-40B4-BE49-F238E27FC236}">
                <a16:creationId xmlns:a16="http://schemas.microsoft.com/office/drawing/2014/main" id="{689B709F-66EA-0C49-B4B6-51D9BA65D4E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7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08D7B8-67A4-C949-9A61-C4E0981D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3" y="1126710"/>
            <a:ext cx="4946231" cy="43893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more to discover ..........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does the CD4 or CD8 T cell know to attack the infected cell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9B53F-5649-0340-866D-153FEE4467F1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Many more examples being investigated………..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ED142-25BE-F44E-9719-9D753D7A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27" y="1861884"/>
            <a:ext cx="6954967" cy="4095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8F25-4645-3043-8EB1-4F79009DE97D}"/>
              </a:ext>
            </a:extLst>
          </p:cNvPr>
          <p:cNvSpPr txBox="1"/>
          <p:nvPr/>
        </p:nvSpPr>
        <p:spPr>
          <a:xfrm>
            <a:off x="7938272" y="3348908"/>
            <a:ext cx="65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CD8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CD4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AB2CB65-95E0-DA4F-AB9C-5C1BA9BD743B}"/>
              </a:ext>
            </a:extLst>
          </p:cNvPr>
          <p:cNvSpPr txBox="1"/>
          <p:nvPr/>
        </p:nvSpPr>
        <p:spPr>
          <a:xfrm>
            <a:off x="5687004" y="3613550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reg</a:t>
            </a:r>
          </a:p>
        </p:txBody>
      </p:sp>
    </p:spTree>
    <p:extLst>
      <p:ext uri="{BB962C8B-B14F-4D97-AF65-F5344CB8AC3E}">
        <p14:creationId xmlns:p14="http://schemas.microsoft.com/office/powerpoint/2010/main" val="31807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08D7B8-67A4-C949-9A61-C4E0981D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3" y="1126710"/>
            <a:ext cx="4946231" cy="43893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more to discover ..........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CD4 or CD8 T cell know to attack the infected cell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does Treg cells know to suppress the CD4 or CD8 T cell’s function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9B53F-5649-0340-866D-153FEE4467F1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Many more examples being investigated………..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ED142-25BE-F44E-9719-9D753D7A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27" y="1861884"/>
            <a:ext cx="6954967" cy="4095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8F25-4645-3043-8EB1-4F79009DE97D}"/>
              </a:ext>
            </a:extLst>
          </p:cNvPr>
          <p:cNvSpPr txBox="1"/>
          <p:nvPr/>
        </p:nvSpPr>
        <p:spPr>
          <a:xfrm>
            <a:off x="7938272" y="3348908"/>
            <a:ext cx="65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CD8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CD4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AB2CB65-95E0-DA4F-AB9C-5C1BA9BD743B}"/>
              </a:ext>
            </a:extLst>
          </p:cNvPr>
          <p:cNvSpPr txBox="1"/>
          <p:nvPr/>
        </p:nvSpPr>
        <p:spPr>
          <a:xfrm>
            <a:off x="5687004" y="3613550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reg</a:t>
            </a:r>
          </a:p>
        </p:txBody>
      </p:sp>
    </p:spTree>
    <p:extLst>
      <p:ext uri="{BB962C8B-B14F-4D97-AF65-F5344CB8AC3E}">
        <p14:creationId xmlns:p14="http://schemas.microsoft.com/office/powerpoint/2010/main" val="19994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08D7B8-67A4-C949-9A61-C4E0981D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3" y="1126710"/>
            <a:ext cx="4946231" cy="43893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more to discover ..........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CD4 or CD8 T cell know to attack the infected cell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Treg cells know to suppress the CD4 or CD8 T cell’s function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Does the mechanism differ depending on type of viral or bacterial infection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9B53F-5649-0340-866D-153FEE4467F1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Many more examples being investigated………..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ED142-25BE-F44E-9719-9D753D7A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27" y="1861884"/>
            <a:ext cx="6954967" cy="4095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8F25-4645-3043-8EB1-4F79009DE97D}"/>
              </a:ext>
            </a:extLst>
          </p:cNvPr>
          <p:cNvSpPr txBox="1"/>
          <p:nvPr/>
        </p:nvSpPr>
        <p:spPr>
          <a:xfrm>
            <a:off x="7938272" y="3348908"/>
            <a:ext cx="65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CD8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CD4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AB2CB65-95E0-DA4F-AB9C-5C1BA9BD743B}"/>
              </a:ext>
            </a:extLst>
          </p:cNvPr>
          <p:cNvSpPr txBox="1"/>
          <p:nvPr/>
        </p:nvSpPr>
        <p:spPr>
          <a:xfrm>
            <a:off x="5687004" y="3613550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reg</a:t>
            </a:r>
          </a:p>
        </p:txBody>
      </p:sp>
    </p:spTree>
    <p:extLst>
      <p:ext uri="{BB962C8B-B14F-4D97-AF65-F5344CB8AC3E}">
        <p14:creationId xmlns:p14="http://schemas.microsoft.com/office/powerpoint/2010/main" val="350852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08D7B8-67A4-C949-9A61-C4E0981D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3" y="1126710"/>
            <a:ext cx="4946231" cy="43893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more to discover ..........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CD4 or CD8 T cell know to attack the infected cell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Treg cells know to suppress the CD4 or CD8 T cell’s function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mechanism differ depending on type of viral or bacterial infection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What happens to the dead infected cell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9B53F-5649-0340-866D-153FEE4467F1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Many more examples being investigated………..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ED142-25BE-F44E-9719-9D753D7A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27" y="1861884"/>
            <a:ext cx="6954967" cy="4095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8F25-4645-3043-8EB1-4F79009DE97D}"/>
              </a:ext>
            </a:extLst>
          </p:cNvPr>
          <p:cNvSpPr txBox="1"/>
          <p:nvPr/>
        </p:nvSpPr>
        <p:spPr>
          <a:xfrm>
            <a:off x="7938272" y="3348908"/>
            <a:ext cx="65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CD8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CD4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AB2CB65-95E0-DA4F-AB9C-5C1BA9BD743B}"/>
              </a:ext>
            </a:extLst>
          </p:cNvPr>
          <p:cNvSpPr txBox="1"/>
          <p:nvPr/>
        </p:nvSpPr>
        <p:spPr>
          <a:xfrm>
            <a:off x="5687004" y="3613550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reg</a:t>
            </a:r>
          </a:p>
        </p:txBody>
      </p:sp>
    </p:spTree>
    <p:extLst>
      <p:ext uri="{BB962C8B-B14F-4D97-AF65-F5344CB8AC3E}">
        <p14:creationId xmlns:p14="http://schemas.microsoft.com/office/powerpoint/2010/main" val="621094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08D7B8-67A4-C949-9A61-C4E0981D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3" y="1126710"/>
            <a:ext cx="4946231" cy="43893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more to discover ..........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CD4 or CD8 T cell know to attack the infected cell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Treg cells know to suppress the CD4 or CD8 T cell’s function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mechanism differ depending on type of viral or bacterial infection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the dead infected cell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What happens when you have the same viral or bacterial infection the second time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9B53F-5649-0340-866D-153FEE4467F1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Many more examples being investigated………..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ED142-25BE-F44E-9719-9D753D7A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27" y="1861884"/>
            <a:ext cx="6954967" cy="4095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8F25-4645-3043-8EB1-4F79009DE97D}"/>
              </a:ext>
            </a:extLst>
          </p:cNvPr>
          <p:cNvSpPr txBox="1"/>
          <p:nvPr/>
        </p:nvSpPr>
        <p:spPr>
          <a:xfrm>
            <a:off x="7938272" y="3348908"/>
            <a:ext cx="65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CD8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CD4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AB2CB65-95E0-DA4F-AB9C-5C1BA9BD743B}"/>
              </a:ext>
            </a:extLst>
          </p:cNvPr>
          <p:cNvSpPr txBox="1"/>
          <p:nvPr/>
        </p:nvSpPr>
        <p:spPr>
          <a:xfrm>
            <a:off x="5687004" y="3613550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reg</a:t>
            </a:r>
          </a:p>
        </p:txBody>
      </p:sp>
    </p:spTree>
    <p:extLst>
      <p:ext uri="{BB962C8B-B14F-4D97-AF65-F5344CB8AC3E}">
        <p14:creationId xmlns:p14="http://schemas.microsoft.com/office/powerpoint/2010/main" val="246939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08D7B8-67A4-C949-9A61-C4E0981D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3" y="1126710"/>
            <a:ext cx="4946231" cy="43893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more to discover ..........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CD4 or CD8 T cell know to attack the infected cell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Treg cells know to suppress the CD4 or CD8 T cell’s function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mechanism differ depending on type of viral or bacterial infection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the dead infected cell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when you have the same viral or bacterial infection the second time ?</a:t>
            </a:r>
          </a:p>
          <a:p>
            <a:pPr marL="342911" indent="-342910">
              <a:buFont typeface="+mj-lt"/>
              <a:buAutoNum type="alphaL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 immune cells retain memory of primary infection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9B53F-5649-0340-866D-153FEE4467F1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Many more examples being investigated………..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ED142-25BE-F44E-9719-9D753D7A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27" y="1861884"/>
            <a:ext cx="6954967" cy="4095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8F25-4645-3043-8EB1-4F79009DE97D}"/>
              </a:ext>
            </a:extLst>
          </p:cNvPr>
          <p:cNvSpPr txBox="1"/>
          <p:nvPr/>
        </p:nvSpPr>
        <p:spPr>
          <a:xfrm>
            <a:off x="7938272" y="3348908"/>
            <a:ext cx="65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CD8 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CD4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FAB2CB65-95E0-DA4F-AB9C-5C1BA9BD743B}"/>
              </a:ext>
            </a:extLst>
          </p:cNvPr>
          <p:cNvSpPr txBox="1"/>
          <p:nvPr/>
        </p:nvSpPr>
        <p:spPr>
          <a:xfrm>
            <a:off x="5687004" y="3613550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reg</a:t>
            </a:r>
          </a:p>
        </p:txBody>
      </p:sp>
    </p:spTree>
    <p:extLst>
      <p:ext uri="{BB962C8B-B14F-4D97-AF65-F5344CB8AC3E}">
        <p14:creationId xmlns:p14="http://schemas.microsoft.com/office/powerpoint/2010/main" val="86492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B7532033-034E-AF46-A1CB-F7AC9E99D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E15A88-84FE-9E4E-8AFF-00BC78E49705}"/>
              </a:ext>
            </a:extLst>
          </p:cNvPr>
          <p:cNvSpPr txBox="1">
            <a:spLocks/>
          </p:cNvSpPr>
          <p:nvPr/>
        </p:nvSpPr>
        <p:spPr>
          <a:xfrm>
            <a:off x="391890" y="1645697"/>
            <a:ext cx="11419439" cy="43893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the different types of immune cells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Describe with a specific example feedback between two types of immune cells 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Poll everywhere</a:t>
            </a:r>
          </a:p>
          <a:p>
            <a:pPr lvl="1"/>
            <a:r>
              <a:rPr lang="en-US" dirty="0">
                <a:hlinkClick r:id="rId3"/>
              </a:rPr>
              <a:t>www.pollev.com/teachingpoll817</a:t>
            </a:r>
            <a:endParaRPr lang="en-US" dirty="0"/>
          </a:p>
          <a:p>
            <a:pPr marL="457214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FBCD9-00FC-4D40-B7B0-A3817BCB1B53}"/>
              </a:ext>
            </a:extLst>
          </p:cNvPr>
          <p:cNvSpPr txBox="1"/>
          <p:nvPr/>
        </p:nvSpPr>
        <p:spPr>
          <a:xfrm>
            <a:off x="8019538" y="1075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60AC46-1A77-B148-BBD2-646ABE07B333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Basics of the Immune System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7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6CE9-C83D-DC4B-838D-DD819BB8E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6AFC4-FE2B-354A-9DD4-4201723D7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tGdHPAi0HDlTtu76jxDOi">
            <a:extLst>
              <a:ext uri="{FF2B5EF4-FFF2-40B4-BE49-F238E27FC236}">
                <a16:creationId xmlns:a16="http://schemas.microsoft.com/office/drawing/2014/main" id="{5C3F4F67-9638-4848-B677-5021CB4C5E0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1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B677-3EFC-4045-862A-AAFBF8E7E5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DD38A-72B4-E642-B20A-48311A2A96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epORCH9Bgk1u9ygalJb7i?flow=Default&amp;onscreen=persist">
            <a:extLst>
              <a:ext uri="{FF2B5EF4-FFF2-40B4-BE49-F238E27FC236}">
                <a16:creationId xmlns:a16="http://schemas.microsoft.com/office/drawing/2014/main" id="{BE6C4E6F-5BED-D94C-9A62-67422C77F18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99A1-5D6D-D542-B4EA-2866EACE7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C8CAB-9B20-B64E-BA98-5D9C809F2D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1pPGccpBK3KOsoO8sUtrg?flow=Default&amp;onscreen=persist">
            <a:extLst>
              <a:ext uri="{FF2B5EF4-FFF2-40B4-BE49-F238E27FC236}">
                <a16:creationId xmlns:a16="http://schemas.microsoft.com/office/drawing/2014/main" id="{D01241C8-7096-F342-AD38-FE06450DBBB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3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393481-AF4F-7144-A64B-CA914668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645697"/>
            <a:ext cx="11594704" cy="4389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Reference</a:t>
            </a:r>
          </a:p>
          <a:p>
            <a:r>
              <a:rPr lang="en-US" sz="2400" dirty="0"/>
              <a:t>Janeway’s Immunology Textbook</a:t>
            </a:r>
          </a:p>
          <a:p>
            <a:pPr marL="0" indent="0">
              <a:buNone/>
            </a:pPr>
            <a:r>
              <a:rPr lang="en-US" sz="2400" dirty="0"/>
              <a:t>Janeway CA Jr, Travers P, </a:t>
            </a:r>
            <a:r>
              <a:rPr lang="en-US" sz="2400" dirty="0" err="1"/>
              <a:t>Walport</a:t>
            </a:r>
            <a:r>
              <a:rPr lang="en-US" sz="2400" dirty="0"/>
              <a:t> M, et al. Immunobiology: The Immune System in Health and Disease. 5th edition. New York: Garland Science; 2001.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2C6CA-19E3-8944-B5B8-2DF254D1A625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participation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3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B074-E4A8-4B46-B5F8-085EA1A72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7DC25-EB18-CB43-9E22-B0863905E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IOnwhwJBG9bo69DzPpErD">
            <a:extLst>
              <a:ext uri="{FF2B5EF4-FFF2-40B4-BE49-F238E27FC236}">
                <a16:creationId xmlns:a16="http://schemas.microsoft.com/office/drawing/2014/main" id="{409F4789-6948-704D-88A8-0426CCA72A9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1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1CFA66-CDF5-8B4A-ACC8-7116B8E3D17A}"/>
              </a:ext>
            </a:extLst>
          </p:cNvPr>
          <p:cNvSpPr txBox="1"/>
          <p:nvPr/>
        </p:nvSpPr>
        <p:spPr>
          <a:xfrm>
            <a:off x="7548891" y="9964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85D3D-89FF-9042-BCBF-4638AEA08085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Feedback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96513E9-9BD0-554C-955A-CB40746E856E}"/>
              </a:ext>
            </a:extLst>
          </p:cNvPr>
          <p:cNvSpPr/>
          <p:nvPr/>
        </p:nvSpPr>
        <p:spPr>
          <a:xfrm>
            <a:off x="2133156" y="1915410"/>
            <a:ext cx="7933763" cy="46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8E3AFBC-7AA5-FE4E-83A7-B77BFFDE8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29112">
            <a:off x="4928684" y="2892360"/>
            <a:ext cx="2116044" cy="218737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8AA643E-38EF-5B4F-B3BB-EB813F399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18" y="2106524"/>
            <a:ext cx="2111189" cy="2186589"/>
          </a:xfrm>
          <a:prstGeom prst="rect">
            <a:avLst/>
          </a:prstGeom>
        </p:spPr>
      </p:pic>
      <p:sp>
        <p:nvSpPr>
          <p:cNvPr id="101" name="Oval 100">
            <a:extLst>
              <a:ext uri="{FF2B5EF4-FFF2-40B4-BE49-F238E27FC236}">
                <a16:creationId xmlns:a16="http://schemas.microsoft.com/office/drawing/2014/main" id="{D321EE83-08A7-E245-84E9-CC87E32AFEC8}"/>
              </a:ext>
            </a:extLst>
          </p:cNvPr>
          <p:cNvSpPr/>
          <p:nvPr/>
        </p:nvSpPr>
        <p:spPr>
          <a:xfrm>
            <a:off x="7353689" y="2702755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DF3E26C-30CB-6348-9404-EC4F55E43F3D}"/>
              </a:ext>
            </a:extLst>
          </p:cNvPr>
          <p:cNvSpPr/>
          <p:nvPr/>
        </p:nvSpPr>
        <p:spPr>
          <a:xfrm>
            <a:off x="7506089" y="2908943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1D5682D-DC2C-F742-B80E-BAC9A0AF3935}"/>
              </a:ext>
            </a:extLst>
          </p:cNvPr>
          <p:cNvSpPr/>
          <p:nvPr/>
        </p:nvSpPr>
        <p:spPr>
          <a:xfrm>
            <a:off x="7277490" y="2949284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F4D303A-C6D4-4244-96DB-B2FD4EF3E0B4}"/>
              </a:ext>
            </a:extLst>
          </p:cNvPr>
          <p:cNvSpPr/>
          <p:nvPr/>
        </p:nvSpPr>
        <p:spPr>
          <a:xfrm>
            <a:off x="7429890" y="3155472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A6204F3-C288-C34D-AFDF-AF185C115A75}"/>
              </a:ext>
            </a:extLst>
          </p:cNvPr>
          <p:cNvGrpSpPr/>
          <p:nvPr/>
        </p:nvGrpSpPr>
        <p:grpSpPr>
          <a:xfrm>
            <a:off x="7013033" y="3029966"/>
            <a:ext cx="320039" cy="544157"/>
            <a:chOff x="7179326" y="3108511"/>
            <a:chExt cx="320039" cy="544157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CEF3E78-3C1B-C041-944A-7794829376F4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31F3AD0-A19B-2747-81C6-EB3C66212D79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4C45889-25B0-1642-97A2-288D77AD8487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A4F37F4-B642-974F-912F-73057462E1A8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32D4005-7209-2947-B53B-8D0566B04FBA}"/>
              </a:ext>
            </a:extLst>
          </p:cNvPr>
          <p:cNvGrpSpPr/>
          <p:nvPr/>
        </p:nvGrpSpPr>
        <p:grpSpPr>
          <a:xfrm>
            <a:off x="6936834" y="2321758"/>
            <a:ext cx="320039" cy="544157"/>
            <a:chOff x="7179326" y="3108511"/>
            <a:chExt cx="320039" cy="544157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7D30B2C-9EB3-E54A-9605-A8A75BB8F7D1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747EF6A-5FFE-1141-8801-9DBFD0008B94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384DF6C-9C5B-FE43-B123-5B38D823F462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FD4D48C-6F9E-F444-BD2A-B1458ECFB8EB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9D52828-1116-0C43-B687-51E422BE4EB6}"/>
              </a:ext>
            </a:extLst>
          </p:cNvPr>
          <p:cNvGrpSpPr/>
          <p:nvPr/>
        </p:nvGrpSpPr>
        <p:grpSpPr>
          <a:xfrm>
            <a:off x="6658930" y="2689310"/>
            <a:ext cx="320039" cy="544157"/>
            <a:chOff x="7179326" y="3108511"/>
            <a:chExt cx="320039" cy="544157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DB0DBCD-29E4-C44D-871D-578F70311DBC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EE472DF-CF75-6748-BBA7-7D8113D6749B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02E0389-D0EA-5242-8A81-2215A59B5335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EF17067-0B11-074F-A7DD-F593909311BC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0C4DB15-152F-BF42-811E-C2A31C7FB354}"/>
              </a:ext>
            </a:extLst>
          </p:cNvPr>
          <p:cNvGrpSpPr/>
          <p:nvPr/>
        </p:nvGrpSpPr>
        <p:grpSpPr>
          <a:xfrm>
            <a:off x="7680902" y="2823780"/>
            <a:ext cx="320039" cy="544157"/>
            <a:chOff x="7179326" y="3108511"/>
            <a:chExt cx="320039" cy="544157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5C113A4-A93C-914A-8CE8-E0A7AE0285E1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B4FFA34-91FE-1D45-8600-E21BACBA12EA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D70637F-5EA1-EA44-BF0C-4133E8940798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DA8E54C-8E85-B943-AB2D-D7938B0E5A9F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01AFCED-1057-D143-9573-2F8701B424BC}"/>
              </a:ext>
            </a:extLst>
          </p:cNvPr>
          <p:cNvGrpSpPr/>
          <p:nvPr/>
        </p:nvGrpSpPr>
        <p:grpSpPr>
          <a:xfrm>
            <a:off x="7344727" y="3428895"/>
            <a:ext cx="320039" cy="544157"/>
            <a:chOff x="7179326" y="3108511"/>
            <a:chExt cx="320039" cy="544157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DD80B72-7A19-CF49-935B-4060A4B82D28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799EFA3-6D98-3946-9323-E67001820BFA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5F56414-2631-8E41-8752-BFCA466F5D4B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4A7FC79-484B-2340-B52E-4DC51202AB11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Oval 129">
            <a:extLst>
              <a:ext uri="{FF2B5EF4-FFF2-40B4-BE49-F238E27FC236}">
                <a16:creationId xmlns:a16="http://schemas.microsoft.com/office/drawing/2014/main" id="{E2BFC912-22CD-8740-8E00-ABF7D170778D}"/>
              </a:ext>
            </a:extLst>
          </p:cNvPr>
          <p:cNvSpPr/>
          <p:nvPr/>
        </p:nvSpPr>
        <p:spPr>
          <a:xfrm>
            <a:off x="7618148" y="331683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26C7FB8-884E-BE4B-8C2D-0DB4FA593687}"/>
              </a:ext>
            </a:extLst>
          </p:cNvPr>
          <p:cNvSpPr/>
          <p:nvPr/>
        </p:nvSpPr>
        <p:spPr>
          <a:xfrm>
            <a:off x="7564360" y="264448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19E224E-2A62-AA48-87EA-247AADEC4911}"/>
              </a:ext>
            </a:extLst>
          </p:cNvPr>
          <p:cNvSpPr/>
          <p:nvPr/>
        </p:nvSpPr>
        <p:spPr>
          <a:xfrm>
            <a:off x="7380585" y="2433817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8B42B32-0188-C845-81CF-B863D77D290A}"/>
              </a:ext>
            </a:extLst>
          </p:cNvPr>
          <p:cNvSpPr/>
          <p:nvPr/>
        </p:nvSpPr>
        <p:spPr>
          <a:xfrm>
            <a:off x="7223704" y="227693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82D376-3A00-8B46-A595-E8ACD6787FD4}"/>
              </a:ext>
            </a:extLst>
          </p:cNvPr>
          <p:cNvSpPr txBox="1"/>
          <p:nvPr/>
        </p:nvSpPr>
        <p:spPr>
          <a:xfrm>
            <a:off x="7896837" y="2035795"/>
            <a:ext cx="20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 Infected Cell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97056D73-D81A-974F-BE1C-B67196C05925}"/>
              </a:ext>
            </a:extLst>
          </p:cNvPr>
          <p:cNvSpPr/>
          <p:nvPr/>
        </p:nvSpPr>
        <p:spPr>
          <a:xfrm rot="5400000">
            <a:off x="7721739" y="3000014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+</a:t>
            </a:r>
            <a:endParaRPr lang="en-US" sz="4000" b="1" dirty="0">
              <a:solidFill>
                <a:srgbClr val="F02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3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B85D3D-89FF-9042-BCBF-4638AEA08085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Feedback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8E92D9D-1122-944C-B92E-CEFBFA5340C4}"/>
              </a:ext>
            </a:extLst>
          </p:cNvPr>
          <p:cNvSpPr/>
          <p:nvPr/>
        </p:nvSpPr>
        <p:spPr>
          <a:xfrm>
            <a:off x="2133156" y="1915410"/>
            <a:ext cx="7933763" cy="46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75C5D7DE-600A-124C-AF6B-71664751F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29112">
            <a:off x="4928684" y="2892360"/>
            <a:ext cx="2116044" cy="218737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5238D32-996F-964F-8BD3-805F43273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18" y="2106524"/>
            <a:ext cx="2111189" cy="2186589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BDF26513-6731-0B4C-A4F4-338E5E56FCE2}"/>
              </a:ext>
            </a:extLst>
          </p:cNvPr>
          <p:cNvGrpSpPr/>
          <p:nvPr/>
        </p:nvGrpSpPr>
        <p:grpSpPr>
          <a:xfrm>
            <a:off x="8068397" y="4668267"/>
            <a:ext cx="1460638" cy="1358153"/>
            <a:chOff x="8234690" y="4746812"/>
            <a:chExt cx="1460638" cy="1358153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DBFC2DC-0D0C-CB48-8603-EE41F77E2210}"/>
                </a:ext>
              </a:extLst>
            </p:cNvPr>
            <p:cNvSpPr/>
            <p:nvPr/>
          </p:nvSpPr>
          <p:spPr>
            <a:xfrm>
              <a:off x="8234690" y="4746812"/>
              <a:ext cx="1460638" cy="13581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FBFC9F3-EFEE-1940-A698-FEA12AC02478}"/>
                </a:ext>
              </a:extLst>
            </p:cNvPr>
            <p:cNvSpPr/>
            <p:nvPr/>
          </p:nvSpPr>
          <p:spPr>
            <a:xfrm>
              <a:off x="8901952" y="5112357"/>
              <a:ext cx="277905" cy="3874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AEE61B1-FAC2-4440-8A81-8E0925FE403F}"/>
                </a:ext>
              </a:extLst>
            </p:cNvPr>
            <p:cNvSpPr/>
            <p:nvPr/>
          </p:nvSpPr>
          <p:spPr>
            <a:xfrm rot="2894894">
              <a:off x="8687104" y="5275192"/>
              <a:ext cx="277905" cy="3874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9D137AB-1E15-2043-9DC4-7D25BFF433E3}"/>
                </a:ext>
              </a:extLst>
            </p:cNvPr>
            <p:cNvSpPr/>
            <p:nvPr/>
          </p:nvSpPr>
          <p:spPr>
            <a:xfrm rot="19320263">
              <a:off x="8905988" y="5337909"/>
              <a:ext cx="248663" cy="3874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E39B5DA9-D6A0-1E45-8AAE-FD90A6054E07}"/>
              </a:ext>
            </a:extLst>
          </p:cNvPr>
          <p:cNvSpPr/>
          <p:nvPr/>
        </p:nvSpPr>
        <p:spPr>
          <a:xfrm>
            <a:off x="7353689" y="2702755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9E77A1E-66AF-E743-84F6-C646C682D782}"/>
              </a:ext>
            </a:extLst>
          </p:cNvPr>
          <p:cNvSpPr/>
          <p:nvPr/>
        </p:nvSpPr>
        <p:spPr>
          <a:xfrm>
            <a:off x="7506089" y="2908943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235FD69-B821-CF49-9208-7B8CD7794361}"/>
              </a:ext>
            </a:extLst>
          </p:cNvPr>
          <p:cNvSpPr/>
          <p:nvPr/>
        </p:nvSpPr>
        <p:spPr>
          <a:xfrm>
            <a:off x="7277490" y="2949284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6F4B1D2-FF3F-444B-96E4-181068FC0534}"/>
              </a:ext>
            </a:extLst>
          </p:cNvPr>
          <p:cNvSpPr/>
          <p:nvPr/>
        </p:nvSpPr>
        <p:spPr>
          <a:xfrm>
            <a:off x="7429890" y="3155472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380DCB7-9000-9A44-A84B-3E443E65E8BB}"/>
              </a:ext>
            </a:extLst>
          </p:cNvPr>
          <p:cNvGrpSpPr/>
          <p:nvPr/>
        </p:nvGrpSpPr>
        <p:grpSpPr>
          <a:xfrm>
            <a:off x="7013033" y="3029966"/>
            <a:ext cx="320039" cy="544157"/>
            <a:chOff x="7179326" y="3108511"/>
            <a:chExt cx="320039" cy="544157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FDC2774-9AF9-6E43-903A-81D4F8C81B4E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9C230C5-51F0-D045-83FE-D32F55BDCA0D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17B29BB-8503-574B-BA03-5D3F052BF6BF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EC43807-F413-4049-934C-B84787323027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16BB8E5-2969-8144-A24F-07ED8B64EED9}"/>
              </a:ext>
            </a:extLst>
          </p:cNvPr>
          <p:cNvGrpSpPr/>
          <p:nvPr/>
        </p:nvGrpSpPr>
        <p:grpSpPr>
          <a:xfrm>
            <a:off x="6936834" y="2321758"/>
            <a:ext cx="320039" cy="544157"/>
            <a:chOff x="7179326" y="3108511"/>
            <a:chExt cx="320039" cy="544157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7446F6C-460C-1C49-A6CA-FB10DA6AB8D8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E0FBAC7-F5E7-D24A-BCB1-577F0FFFCFF6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CBB2158-417C-9F4B-8C0D-C6FB50E7921B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58FC048-0AF8-1543-9F1F-B09E5F142293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6F72B73-A1A1-964D-9E85-F1E8D35197AE}"/>
              </a:ext>
            </a:extLst>
          </p:cNvPr>
          <p:cNvGrpSpPr/>
          <p:nvPr/>
        </p:nvGrpSpPr>
        <p:grpSpPr>
          <a:xfrm>
            <a:off x="6658930" y="2689310"/>
            <a:ext cx="320039" cy="544157"/>
            <a:chOff x="7179326" y="3108511"/>
            <a:chExt cx="320039" cy="544157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4E6C1B8-1925-AC43-9B5C-4CA9607EC20A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1B263E4-878A-E84E-9917-98CB70706D04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864A2D8-D034-DC46-B1FF-94EE5DFCF48D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958DB64-9C1A-6540-8ACE-6411BF528C69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39C73A4-B8FE-AF42-AD9B-4889FDBC9697}"/>
              </a:ext>
            </a:extLst>
          </p:cNvPr>
          <p:cNvGrpSpPr/>
          <p:nvPr/>
        </p:nvGrpSpPr>
        <p:grpSpPr>
          <a:xfrm>
            <a:off x="7680902" y="2823780"/>
            <a:ext cx="320039" cy="544157"/>
            <a:chOff x="7179326" y="3108511"/>
            <a:chExt cx="320039" cy="544157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56D8ED7-119F-4742-85C0-365329907C51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666745D-61C6-6B43-8547-30CAF080A02A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E3ED960-876C-C943-B09B-F875C6EE2126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B233165-E267-2D4A-BD6E-86A3FE3D1C72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5030B0E-9755-4846-9A1D-DB6E3432F4F9}"/>
              </a:ext>
            </a:extLst>
          </p:cNvPr>
          <p:cNvGrpSpPr/>
          <p:nvPr/>
        </p:nvGrpSpPr>
        <p:grpSpPr>
          <a:xfrm>
            <a:off x="7344727" y="3428895"/>
            <a:ext cx="320039" cy="544157"/>
            <a:chOff x="7179326" y="3108511"/>
            <a:chExt cx="320039" cy="544157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FB00862-439D-8846-AF11-293DF0185EE5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7989465-79F9-A244-B555-3A7A5FE6FB31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7320980-DEFC-C744-86D2-CD7FD5E5EE88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D80E62F-2A1D-4048-B236-D7515CDC68AB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22AA3D18-390A-344E-B1D7-530A77E04E6A}"/>
              </a:ext>
            </a:extLst>
          </p:cNvPr>
          <p:cNvSpPr/>
          <p:nvPr/>
        </p:nvSpPr>
        <p:spPr>
          <a:xfrm>
            <a:off x="7618148" y="331683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E139DB7-0304-2E4A-A93B-19A0C3698DC6}"/>
              </a:ext>
            </a:extLst>
          </p:cNvPr>
          <p:cNvSpPr/>
          <p:nvPr/>
        </p:nvSpPr>
        <p:spPr>
          <a:xfrm>
            <a:off x="7564360" y="264448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69443C48-6650-0443-A378-11B399AEA4CC}"/>
              </a:ext>
            </a:extLst>
          </p:cNvPr>
          <p:cNvSpPr/>
          <p:nvPr/>
        </p:nvSpPr>
        <p:spPr>
          <a:xfrm>
            <a:off x="7380585" y="2433817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FF35098-7018-F245-929D-32688C56C35F}"/>
              </a:ext>
            </a:extLst>
          </p:cNvPr>
          <p:cNvSpPr/>
          <p:nvPr/>
        </p:nvSpPr>
        <p:spPr>
          <a:xfrm>
            <a:off x="7223704" y="227693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989288F-CFDD-7447-B22F-1E9AF6717F46}"/>
              </a:ext>
            </a:extLst>
          </p:cNvPr>
          <p:cNvGrpSpPr/>
          <p:nvPr/>
        </p:nvGrpSpPr>
        <p:grpSpPr>
          <a:xfrm flipV="1">
            <a:off x="6676860" y="4069871"/>
            <a:ext cx="1342011" cy="1696116"/>
            <a:chOff x="6977623" y="2507881"/>
            <a:chExt cx="1342011" cy="169611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68E6DFF-641B-EE4C-B14B-8B45AF199945}"/>
                </a:ext>
              </a:extLst>
            </p:cNvPr>
            <p:cNvSpPr/>
            <p:nvPr/>
          </p:nvSpPr>
          <p:spPr>
            <a:xfrm>
              <a:off x="7672382" y="293370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D35DFDF-B853-0441-88B9-C58BE3974BDF}"/>
                </a:ext>
              </a:extLst>
            </p:cNvPr>
            <p:cNvSpPr/>
            <p:nvPr/>
          </p:nvSpPr>
          <p:spPr>
            <a:xfrm>
              <a:off x="7824782" y="313988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EA1BC28-AC2C-FE44-B2AD-4239963E5123}"/>
                </a:ext>
              </a:extLst>
            </p:cNvPr>
            <p:cNvSpPr/>
            <p:nvPr/>
          </p:nvSpPr>
          <p:spPr>
            <a:xfrm>
              <a:off x="7596183" y="318022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A088A90-BFC2-AB40-9077-2850C2333B9F}"/>
                </a:ext>
              </a:extLst>
            </p:cNvPr>
            <p:cNvSpPr/>
            <p:nvPr/>
          </p:nvSpPr>
          <p:spPr>
            <a:xfrm>
              <a:off x="7748583" y="3386417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389D8FF-60EC-C643-98E6-1A88880C4F8F}"/>
                </a:ext>
              </a:extLst>
            </p:cNvPr>
            <p:cNvGrpSpPr/>
            <p:nvPr/>
          </p:nvGrpSpPr>
          <p:grpSpPr>
            <a:xfrm>
              <a:off x="7331726" y="3260911"/>
              <a:ext cx="320039" cy="544157"/>
              <a:chOff x="7179326" y="3108511"/>
              <a:chExt cx="320039" cy="544157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4A6F1A2-78C8-854C-BDEF-B5113AC3E19D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08CCC466-A7F3-334F-9902-7D604A82DE8C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27F7DB4-AB8B-8B4C-8CE2-F9B486916135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0428FA17-0F11-6245-AD49-B39F4DE92453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C8A84D13-7AC6-994E-9957-FE9C52D1A1FD}"/>
                </a:ext>
              </a:extLst>
            </p:cNvPr>
            <p:cNvGrpSpPr/>
            <p:nvPr/>
          </p:nvGrpSpPr>
          <p:grpSpPr>
            <a:xfrm>
              <a:off x="7255527" y="2552703"/>
              <a:ext cx="320039" cy="544157"/>
              <a:chOff x="7179326" y="3108511"/>
              <a:chExt cx="320039" cy="544157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36D0FA0A-7AD6-A943-97F0-79B191E1D491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ADFEA15-F77C-B54E-932A-2A543F6F03CA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814FD74-1FF3-014A-B362-FBD549E43F40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C78F9AA3-BDC3-6047-9150-41F8A12E70BD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9911C5C-3F55-5A4A-9230-EB5D948A186D}"/>
                </a:ext>
              </a:extLst>
            </p:cNvPr>
            <p:cNvGrpSpPr/>
            <p:nvPr/>
          </p:nvGrpSpPr>
          <p:grpSpPr>
            <a:xfrm>
              <a:off x="6977623" y="2920255"/>
              <a:ext cx="320039" cy="544157"/>
              <a:chOff x="7179326" y="3108511"/>
              <a:chExt cx="320039" cy="544157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0D0680A7-78B4-7E49-B66A-64FB2B0B59EE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FC5FDD01-86E8-0541-BC07-8EC9DE7763E9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5BD308A4-1026-7543-B6EC-E3D1084BBBC4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E4C46B2C-3DC7-6440-8CB9-8B7EEBFF5D33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537CE00-71E4-224B-8F3A-BE93462FD75F}"/>
                </a:ext>
              </a:extLst>
            </p:cNvPr>
            <p:cNvGrpSpPr/>
            <p:nvPr/>
          </p:nvGrpSpPr>
          <p:grpSpPr>
            <a:xfrm>
              <a:off x="7999595" y="3054725"/>
              <a:ext cx="320039" cy="544157"/>
              <a:chOff x="7179326" y="3108511"/>
              <a:chExt cx="320039" cy="544157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08E0FC2-8D32-5842-905B-4CB319B0108E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99FF35D8-BC88-A840-95D1-BDC96B02AC3C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AA50C846-7716-2A47-B7EF-4A25BE69B792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7EBE7D5-AAF4-3D42-93C5-0119B93ADCD6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A35034C-8F4E-B643-B8C3-808F6F9DC0FA}"/>
                </a:ext>
              </a:extLst>
            </p:cNvPr>
            <p:cNvGrpSpPr/>
            <p:nvPr/>
          </p:nvGrpSpPr>
          <p:grpSpPr>
            <a:xfrm>
              <a:off x="7663420" y="3659840"/>
              <a:ext cx="320039" cy="544157"/>
              <a:chOff x="7179326" y="3108511"/>
              <a:chExt cx="320039" cy="544157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3B5577C-9B2D-B849-AE17-15A9A1D9BD3E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D51941D2-ED0C-2645-BDF5-AE3A49F77680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CF3428-6A06-C74E-93AA-CBBD75C3B87F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8A5B391-641E-5C46-A433-0B8B12DA7445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444BA05-73F9-A746-8D5D-5BDD8D23DC20}"/>
                </a:ext>
              </a:extLst>
            </p:cNvPr>
            <p:cNvSpPr/>
            <p:nvPr/>
          </p:nvSpPr>
          <p:spPr>
            <a:xfrm>
              <a:off x="7936841" y="354778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CF27544-2CCD-BA4A-91E5-5F3FE4F19409}"/>
                </a:ext>
              </a:extLst>
            </p:cNvPr>
            <p:cNvSpPr/>
            <p:nvPr/>
          </p:nvSpPr>
          <p:spPr>
            <a:xfrm>
              <a:off x="7883053" y="287543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8F564A0-4701-9543-8862-DC61B6970A47}"/>
                </a:ext>
              </a:extLst>
            </p:cNvPr>
            <p:cNvSpPr/>
            <p:nvPr/>
          </p:nvSpPr>
          <p:spPr>
            <a:xfrm>
              <a:off x="7699278" y="2664762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C4A56534-2214-2445-BC54-B254D88E2196}"/>
                </a:ext>
              </a:extLst>
            </p:cNvPr>
            <p:cNvSpPr/>
            <p:nvPr/>
          </p:nvSpPr>
          <p:spPr>
            <a:xfrm>
              <a:off x="7542397" y="250788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263BC8F8-65DE-3A4E-9068-B4E903BBBFC1}"/>
              </a:ext>
            </a:extLst>
          </p:cNvPr>
          <p:cNvSpPr txBox="1"/>
          <p:nvPr/>
        </p:nvSpPr>
        <p:spPr>
          <a:xfrm>
            <a:off x="7896837" y="2035795"/>
            <a:ext cx="20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 Infected Cell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AEC7CD4-4C7F-7A4C-B8EA-E86B71E47524}"/>
              </a:ext>
            </a:extLst>
          </p:cNvPr>
          <p:cNvSpPr txBox="1"/>
          <p:nvPr/>
        </p:nvSpPr>
        <p:spPr>
          <a:xfrm>
            <a:off x="7742818" y="6109260"/>
            <a:ext cx="232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 Uninfected Cell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3973CAA6-1FF7-9D45-B2D0-E6D7D88295BE}"/>
              </a:ext>
            </a:extLst>
          </p:cNvPr>
          <p:cNvSpPr/>
          <p:nvPr/>
        </p:nvSpPr>
        <p:spPr>
          <a:xfrm rot="5400000">
            <a:off x="7721739" y="3000014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+</a:t>
            </a:r>
            <a:endParaRPr lang="en-US" sz="4000" b="1" dirty="0">
              <a:solidFill>
                <a:srgbClr val="F02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3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1CFA66-CDF5-8B4A-ACC8-7116B8E3D17A}"/>
              </a:ext>
            </a:extLst>
          </p:cNvPr>
          <p:cNvSpPr txBox="1"/>
          <p:nvPr/>
        </p:nvSpPr>
        <p:spPr>
          <a:xfrm>
            <a:off x="7548891" y="9964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85D3D-89FF-9042-BCBF-4638AEA08085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Feedback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E489D1B-340F-8442-8634-07BE99895336}"/>
              </a:ext>
            </a:extLst>
          </p:cNvPr>
          <p:cNvSpPr/>
          <p:nvPr/>
        </p:nvSpPr>
        <p:spPr>
          <a:xfrm>
            <a:off x="2133156" y="1915410"/>
            <a:ext cx="7933763" cy="46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BE4967F6-FB26-EF45-B537-631452E3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29112">
            <a:off x="4928684" y="2892360"/>
            <a:ext cx="2116044" cy="218737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83A63FA-9DF4-954E-B0F1-5C638A1CE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18" y="2106524"/>
            <a:ext cx="2111189" cy="2186589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30C941D1-A890-7B47-8EA1-7C7AA639B49F}"/>
              </a:ext>
            </a:extLst>
          </p:cNvPr>
          <p:cNvGrpSpPr/>
          <p:nvPr/>
        </p:nvGrpSpPr>
        <p:grpSpPr>
          <a:xfrm>
            <a:off x="8068397" y="4668267"/>
            <a:ext cx="1460638" cy="1358153"/>
            <a:chOff x="8234690" y="4746812"/>
            <a:chExt cx="1460638" cy="1358153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2E0477-3362-C745-ADCD-49EB7671636B}"/>
                </a:ext>
              </a:extLst>
            </p:cNvPr>
            <p:cNvSpPr/>
            <p:nvPr/>
          </p:nvSpPr>
          <p:spPr>
            <a:xfrm>
              <a:off x="8234690" y="4746812"/>
              <a:ext cx="1460638" cy="13581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D38D8CD-C9F4-854A-9E48-94BC03931215}"/>
                </a:ext>
              </a:extLst>
            </p:cNvPr>
            <p:cNvSpPr/>
            <p:nvPr/>
          </p:nvSpPr>
          <p:spPr>
            <a:xfrm>
              <a:off x="8901952" y="5112357"/>
              <a:ext cx="277905" cy="3874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DFDFB20-F1F4-6D4A-A3B8-51C67DBF21F1}"/>
                </a:ext>
              </a:extLst>
            </p:cNvPr>
            <p:cNvSpPr/>
            <p:nvPr/>
          </p:nvSpPr>
          <p:spPr>
            <a:xfrm rot="2894894">
              <a:off x="8687104" y="5275192"/>
              <a:ext cx="277905" cy="3874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1F6E3A4-8F5F-7044-B1E4-CA4C1ED6B4F1}"/>
                </a:ext>
              </a:extLst>
            </p:cNvPr>
            <p:cNvSpPr/>
            <p:nvPr/>
          </p:nvSpPr>
          <p:spPr>
            <a:xfrm rot="19320263">
              <a:off x="8905988" y="5337909"/>
              <a:ext cx="248663" cy="3874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B3E26FB5-D822-3E45-A365-7686F2E945F6}"/>
              </a:ext>
            </a:extLst>
          </p:cNvPr>
          <p:cNvSpPr/>
          <p:nvPr/>
        </p:nvSpPr>
        <p:spPr>
          <a:xfrm>
            <a:off x="7353689" y="2702755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BEAA1BB-27E7-2B41-B609-6409BB281F72}"/>
              </a:ext>
            </a:extLst>
          </p:cNvPr>
          <p:cNvSpPr/>
          <p:nvPr/>
        </p:nvSpPr>
        <p:spPr>
          <a:xfrm>
            <a:off x="7506089" y="2908943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0774899-E2FE-8E4C-BAC8-71C671DD26FE}"/>
              </a:ext>
            </a:extLst>
          </p:cNvPr>
          <p:cNvSpPr/>
          <p:nvPr/>
        </p:nvSpPr>
        <p:spPr>
          <a:xfrm>
            <a:off x="7277490" y="2949284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72F3B43-16F3-1640-931A-976C54A9DD5B}"/>
              </a:ext>
            </a:extLst>
          </p:cNvPr>
          <p:cNvSpPr/>
          <p:nvPr/>
        </p:nvSpPr>
        <p:spPr>
          <a:xfrm>
            <a:off x="7429890" y="3155472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382893-26AA-B340-ACEE-85CCEF282442}"/>
              </a:ext>
            </a:extLst>
          </p:cNvPr>
          <p:cNvGrpSpPr/>
          <p:nvPr/>
        </p:nvGrpSpPr>
        <p:grpSpPr>
          <a:xfrm>
            <a:off x="7013033" y="3029966"/>
            <a:ext cx="320039" cy="544157"/>
            <a:chOff x="7179326" y="3108511"/>
            <a:chExt cx="320039" cy="544157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DD4107F-29C3-7B46-AFD2-BA032DC2F3CD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4B7759F-A3AF-B94B-B39F-B1816178FDD2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FC34EBA-8EB1-3F42-9490-F1073B24FB08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52DFF58-C009-FF45-A877-B353352FCB23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7EC92A-C80E-BF45-B198-C969626838FC}"/>
              </a:ext>
            </a:extLst>
          </p:cNvPr>
          <p:cNvGrpSpPr/>
          <p:nvPr/>
        </p:nvGrpSpPr>
        <p:grpSpPr>
          <a:xfrm>
            <a:off x="6936834" y="2321758"/>
            <a:ext cx="320039" cy="544157"/>
            <a:chOff x="7179326" y="3108511"/>
            <a:chExt cx="320039" cy="544157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417DBA3-1F7E-B142-BE8A-215A952284C9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3BFF0A4-DFA6-D34C-8FA3-45798D8EAB0C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220677B-98AC-C444-AF05-FE8DE19269D8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E9F575E-F53B-8248-A0D7-549644951702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EB03156-4076-664D-82C6-2B02B77BC001}"/>
              </a:ext>
            </a:extLst>
          </p:cNvPr>
          <p:cNvGrpSpPr/>
          <p:nvPr/>
        </p:nvGrpSpPr>
        <p:grpSpPr>
          <a:xfrm>
            <a:off x="6658930" y="2689310"/>
            <a:ext cx="320039" cy="544157"/>
            <a:chOff x="7179326" y="3108511"/>
            <a:chExt cx="320039" cy="544157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3D8D2B7-1E66-D041-9858-5B5EEFC7F99C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5879CD-33F4-A941-B452-C06D09D18DDE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83457DF-7D64-F04C-B287-3A7C7A994359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A4ED0DD-C3EC-D54C-AE2A-38ABBC873F3C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024A2EB-B2CF-D340-A99A-987FC8305E34}"/>
              </a:ext>
            </a:extLst>
          </p:cNvPr>
          <p:cNvGrpSpPr/>
          <p:nvPr/>
        </p:nvGrpSpPr>
        <p:grpSpPr>
          <a:xfrm>
            <a:off x="7680902" y="2823780"/>
            <a:ext cx="320039" cy="544157"/>
            <a:chOff x="7179326" y="3108511"/>
            <a:chExt cx="320039" cy="544157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949160C-7A3B-0647-877E-C10E203E278E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7F29A01-CE09-DC44-B270-2073CE9C1780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D49EF5C-542D-0C44-BD26-E92D6E1B2DB1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0C69F5E-7FC6-5441-8260-75AF4CF440F1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1F47BA4-1DD7-8E40-AF54-51E2CB3F35B3}"/>
              </a:ext>
            </a:extLst>
          </p:cNvPr>
          <p:cNvGrpSpPr/>
          <p:nvPr/>
        </p:nvGrpSpPr>
        <p:grpSpPr>
          <a:xfrm>
            <a:off x="7344727" y="3428895"/>
            <a:ext cx="320039" cy="544157"/>
            <a:chOff x="7179326" y="3108511"/>
            <a:chExt cx="320039" cy="544157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20E2B08-023A-014D-817F-CC9FC4E5DECA}"/>
                </a:ext>
              </a:extLst>
            </p:cNvPr>
            <p:cNvSpPr/>
            <p:nvPr/>
          </p:nvSpPr>
          <p:spPr>
            <a:xfrm>
              <a:off x="7255525" y="310851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8BFA531-4ABA-E24E-82FA-16C12094EE1C}"/>
                </a:ext>
              </a:extLst>
            </p:cNvPr>
            <p:cNvSpPr/>
            <p:nvPr/>
          </p:nvSpPr>
          <p:spPr>
            <a:xfrm>
              <a:off x="7407925" y="331469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BF3E5BF-2FC5-AC4F-8E7A-C7760464C233}"/>
                </a:ext>
              </a:extLst>
            </p:cNvPr>
            <p:cNvSpPr/>
            <p:nvPr/>
          </p:nvSpPr>
          <p:spPr>
            <a:xfrm>
              <a:off x="7179326" y="335504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709C495-BE24-9E49-BFE8-84BF46BD2CFE}"/>
                </a:ext>
              </a:extLst>
            </p:cNvPr>
            <p:cNvSpPr/>
            <p:nvPr/>
          </p:nvSpPr>
          <p:spPr>
            <a:xfrm>
              <a:off x="7331726" y="356122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528F3DBD-F38F-6C41-8643-81FE3A74893A}"/>
              </a:ext>
            </a:extLst>
          </p:cNvPr>
          <p:cNvSpPr/>
          <p:nvPr/>
        </p:nvSpPr>
        <p:spPr>
          <a:xfrm>
            <a:off x="7618148" y="331683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A1752FE-C8AA-604F-9EC9-6144CCD1B5BD}"/>
              </a:ext>
            </a:extLst>
          </p:cNvPr>
          <p:cNvSpPr/>
          <p:nvPr/>
        </p:nvSpPr>
        <p:spPr>
          <a:xfrm>
            <a:off x="7564360" y="264448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C3F9C5E7-551E-6941-BB4F-4D106BFA98D6}"/>
              </a:ext>
            </a:extLst>
          </p:cNvPr>
          <p:cNvSpPr/>
          <p:nvPr/>
        </p:nvSpPr>
        <p:spPr>
          <a:xfrm>
            <a:off x="7380585" y="2433817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A673AD8-1BB3-E34D-A946-A5673D17A57C}"/>
              </a:ext>
            </a:extLst>
          </p:cNvPr>
          <p:cNvSpPr/>
          <p:nvPr/>
        </p:nvSpPr>
        <p:spPr>
          <a:xfrm>
            <a:off x="7223704" y="2276936"/>
            <a:ext cx="91440" cy="91440"/>
          </a:xfrm>
          <a:prstGeom prst="ellipse">
            <a:avLst/>
          </a:prstGeom>
          <a:solidFill>
            <a:srgbClr val="968F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4841DDC-B396-1E42-B051-252D7DAC88F6}"/>
              </a:ext>
            </a:extLst>
          </p:cNvPr>
          <p:cNvGrpSpPr/>
          <p:nvPr/>
        </p:nvGrpSpPr>
        <p:grpSpPr>
          <a:xfrm flipV="1">
            <a:off x="6676860" y="4069871"/>
            <a:ext cx="1342011" cy="1696116"/>
            <a:chOff x="6977623" y="2507881"/>
            <a:chExt cx="1342011" cy="169611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AE32CEB-CB46-4647-AC18-772BC40B2084}"/>
                </a:ext>
              </a:extLst>
            </p:cNvPr>
            <p:cNvSpPr/>
            <p:nvPr/>
          </p:nvSpPr>
          <p:spPr>
            <a:xfrm>
              <a:off x="7672382" y="2933700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8E7C1C3-91B4-6B42-A479-01B7F0827305}"/>
                </a:ext>
              </a:extLst>
            </p:cNvPr>
            <p:cNvSpPr/>
            <p:nvPr/>
          </p:nvSpPr>
          <p:spPr>
            <a:xfrm>
              <a:off x="7824782" y="3139888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3D31020-1A14-4B4D-9F07-FEA68428A50C}"/>
                </a:ext>
              </a:extLst>
            </p:cNvPr>
            <p:cNvSpPr/>
            <p:nvPr/>
          </p:nvSpPr>
          <p:spPr>
            <a:xfrm>
              <a:off x="7596183" y="3180229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9645B70C-D13B-EB4F-8FB5-07D7B587198A}"/>
                </a:ext>
              </a:extLst>
            </p:cNvPr>
            <p:cNvSpPr/>
            <p:nvPr/>
          </p:nvSpPr>
          <p:spPr>
            <a:xfrm>
              <a:off x="7748583" y="3386417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903C31B-BD8A-384C-8EB6-FCE0CFC060EC}"/>
                </a:ext>
              </a:extLst>
            </p:cNvPr>
            <p:cNvGrpSpPr/>
            <p:nvPr/>
          </p:nvGrpSpPr>
          <p:grpSpPr>
            <a:xfrm>
              <a:off x="7331726" y="3260911"/>
              <a:ext cx="320039" cy="544157"/>
              <a:chOff x="7179326" y="3108511"/>
              <a:chExt cx="320039" cy="544157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8C14FE1-127D-244C-B4E4-148DA32EF523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54890C74-F620-9743-BC2B-2A067A38373B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B22C3B7C-9140-F247-97D0-548C04691F0A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D69FD127-17A3-BF44-8477-5529EDC0445E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7420F48-3C2B-7A43-8E9F-5E293FD1DABA}"/>
                </a:ext>
              </a:extLst>
            </p:cNvPr>
            <p:cNvGrpSpPr/>
            <p:nvPr/>
          </p:nvGrpSpPr>
          <p:grpSpPr>
            <a:xfrm>
              <a:off x="7255527" y="2552703"/>
              <a:ext cx="320039" cy="544157"/>
              <a:chOff x="7179326" y="3108511"/>
              <a:chExt cx="320039" cy="544157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777377CB-7306-7F42-9376-F60CBEB17D14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4A28DEFE-2A67-0746-97D5-186244FC7133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3B6DB3AD-2AD5-AF4C-9194-9685404950DF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310260E6-4ED7-9E43-9F3A-585BD4188B61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470461C1-230B-2841-B3D5-90920D5525C6}"/>
                </a:ext>
              </a:extLst>
            </p:cNvPr>
            <p:cNvGrpSpPr/>
            <p:nvPr/>
          </p:nvGrpSpPr>
          <p:grpSpPr>
            <a:xfrm>
              <a:off x="6977623" y="2920255"/>
              <a:ext cx="320039" cy="544157"/>
              <a:chOff x="7179326" y="3108511"/>
              <a:chExt cx="320039" cy="544157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F06C52DD-6D01-F742-AF52-8413441F197C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ECC65DC-284A-614D-AD5E-63A9AD4F8C12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404870E-6CED-F14E-A55C-2934A87EC210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9F5C7387-8CE7-684C-90ED-BFA4C6E19812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4F1697A-0EAF-8448-9846-00C3C17580F7}"/>
                </a:ext>
              </a:extLst>
            </p:cNvPr>
            <p:cNvGrpSpPr/>
            <p:nvPr/>
          </p:nvGrpSpPr>
          <p:grpSpPr>
            <a:xfrm>
              <a:off x="7999595" y="3054725"/>
              <a:ext cx="320039" cy="544157"/>
              <a:chOff x="7179326" y="3108511"/>
              <a:chExt cx="320039" cy="544157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008BBAB7-3142-9F4A-AE4D-D26A9A2311D4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C49A7DA6-A1BC-014A-9675-D265B2409CF5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926E2A0D-B120-8E4F-8F13-2770E4288144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D738FB68-AE91-BD40-B59C-FB7C8F685F55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8A2D641-6826-4B4C-818B-DEE7EC27A32F}"/>
                </a:ext>
              </a:extLst>
            </p:cNvPr>
            <p:cNvGrpSpPr/>
            <p:nvPr/>
          </p:nvGrpSpPr>
          <p:grpSpPr>
            <a:xfrm>
              <a:off x="7663420" y="3659840"/>
              <a:ext cx="320039" cy="544157"/>
              <a:chOff x="7179326" y="3108511"/>
              <a:chExt cx="320039" cy="544157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BD97045-8EE9-594E-96FD-28B83B2B1341}"/>
                  </a:ext>
                </a:extLst>
              </p:cNvPr>
              <p:cNvSpPr/>
              <p:nvPr/>
            </p:nvSpPr>
            <p:spPr>
              <a:xfrm>
                <a:off x="7255525" y="3108511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897770C-EECF-9A47-97AE-DE486C682710}"/>
                  </a:ext>
                </a:extLst>
              </p:cNvPr>
              <p:cNvSpPr/>
              <p:nvPr/>
            </p:nvSpPr>
            <p:spPr>
              <a:xfrm>
                <a:off x="7407925" y="3314699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60B8E56-10B9-CD43-B067-0E1C45AD589D}"/>
                  </a:ext>
                </a:extLst>
              </p:cNvPr>
              <p:cNvSpPr/>
              <p:nvPr/>
            </p:nvSpPr>
            <p:spPr>
              <a:xfrm>
                <a:off x="7179326" y="3355040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2FE6A243-2C89-344C-8641-2D9BF5474ED6}"/>
                  </a:ext>
                </a:extLst>
              </p:cNvPr>
              <p:cNvSpPr/>
              <p:nvPr/>
            </p:nvSpPr>
            <p:spPr>
              <a:xfrm>
                <a:off x="7331726" y="3561228"/>
                <a:ext cx="91440" cy="91440"/>
              </a:xfrm>
              <a:prstGeom prst="ellipse">
                <a:avLst/>
              </a:prstGeom>
              <a:solidFill>
                <a:srgbClr val="968FC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C72C5C5-0E06-8C47-8A61-D4DA43E7FA50}"/>
                </a:ext>
              </a:extLst>
            </p:cNvPr>
            <p:cNvSpPr/>
            <p:nvPr/>
          </p:nvSpPr>
          <p:spPr>
            <a:xfrm>
              <a:off x="7936841" y="354778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75DBBCF-0CBD-0A46-B711-D16A5EF247F9}"/>
                </a:ext>
              </a:extLst>
            </p:cNvPr>
            <p:cNvSpPr/>
            <p:nvPr/>
          </p:nvSpPr>
          <p:spPr>
            <a:xfrm>
              <a:off x="7883053" y="287543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46F70EF-59B9-EB45-98FA-E554471F2982}"/>
                </a:ext>
              </a:extLst>
            </p:cNvPr>
            <p:cNvSpPr/>
            <p:nvPr/>
          </p:nvSpPr>
          <p:spPr>
            <a:xfrm>
              <a:off x="7699278" y="2664762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A53576F-EEB9-5547-986A-172D2CFFC922}"/>
                </a:ext>
              </a:extLst>
            </p:cNvPr>
            <p:cNvSpPr/>
            <p:nvPr/>
          </p:nvSpPr>
          <p:spPr>
            <a:xfrm>
              <a:off x="7542397" y="2507881"/>
              <a:ext cx="91440" cy="91440"/>
            </a:xfrm>
            <a:prstGeom prst="ellipse">
              <a:avLst/>
            </a:prstGeom>
            <a:solidFill>
              <a:srgbClr val="968FC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98469242-9C99-FD4F-A8A2-D87305BDAE3C}"/>
              </a:ext>
            </a:extLst>
          </p:cNvPr>
          <p:cNvSpPr txBox="1"/>
          <p:nvPr/>
        </p:nvSpPr>
        <p:spPr>
          <a:xfrm>
            <a:off x="7896837" y="2035795"/>
            <a:ext cx="20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 Infected Cell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29F47A7-EF4F-424F-9047-3B693DA7D79E}"/>
              </a:ext>
            </a:extLst>
          </p:cNvPr>
          <p:cNvSpPr txBox="1"/>
          <p:nvPr/>
        </p:nvSpPr>
        <p:spPr>
          <a:xfrm>
            <a:off x="7742818" y="6109260"/>
            <a:ext cx="232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 Uninfected Cell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ED93EBCD-1227-7A4F-9499-E7A78EF55725}"/>
              </a:ext>
            </a:extLst>
          </p:cNvPr>
          <p:cNvSpPr/>
          <p:nvPr/>
        </p:nvSpPr>
        <p:spPr>
          <a:xfrm rot="5400000">
            <a:off x="7721739" y="3000014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+</a:t>
            </a:r>
            <a:endParaRPr lang="en-US" sz="4000" b="1" dirty="0">
              <a:solidFill>
                <a:srgbClr val="F02F48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0E1D4B-6DA7-4B40-93BD-9245381BF1D8}"/>
              </a:ext>
            </a:extLst>
          </p:cNvPr>
          <p:cNvGrpSpPr/>
          <p:nvPr/>
        </p:nvGrpSpPr>
        <p:grpSpPr>
          <a:xfrm flipV="1">
            <a:off x="2188950" y="3031653"/>
            <a:ext cx="2127419" cy="1949106"/>
            <a:chOff x="2188950" y="3031653"/>
            <a:chExt cx="2127419" cy="194910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C0120156-EB57-834C-BC6D-866C84B7E561}"/>
                </a:ext>
              </a:extLst>
            </p:cNvPr>
            <p:cNvGrpSpPr/>
            <p:nvPr/>
          </p:nvGrpSpPr>
          <p:grpSpPr>
            <a:xfrm>
              <a:off x="2188950" y="3031653"/>
              <a:ext cx="2127419" cy="1940961"/>
              <a:chOff x="2711915" y="3031653"/>
              <a:chExt cx="2127419" cy="1940961"/>
            </a:xfrm>
          </p:grpSpPr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3CF41D35-72DE-0C40-8CD7-354B14ECAC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-206" t="-1752" r="206" b="1393"/>
              <a:stretch/>
            </p:blipFill>
            <p:spPr>
              <a:xfrm>
                <a:off x="2711915" y="3031653"/>
                <a:ext cx="2127419" cy="1940961"/>
              </a:xfrm>
              <a:prstGeom prst="rect">
                <a:avLst/>
              </a:prstGeom>
            </p:spPr>
          </p:pic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8116C2D-E0D9-5542-8EB7-AC3F510E472A}"/>
                  </a:ext>
                </a:extLst>
              </p:cNvPr>
              <p:cNvSpPr/>
              <p:nvPr/>
            </p:nvSpPr>
            <p:spPr>
              <a:xfrm>
                <a:off x="3548427" y="4598985"/>
                <a:ext cx="416859" cy="361275"/>
              </a:xfrm>
              <a:prstGeom prst="ellipse">
                <a:avLst/>
              </a:prstGeom>
              <a:solidFill>
                <a:srgbClr val="D89A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AAA7C50E-2C2C-1248-85E7-D4C8D8DE8852}"/>
                </a:ext>
              </a:extLst>
            </p:cNvPr>
            <p:cNvSpPr/>
            <p:nvPr/>
          </p:nvSpPr>
          <p:spPr>
            <a:xfrm>
              <a:off x="2325114" y="3141905"/>
              <a:ext cx="1797065" cy="183885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98C5B35-F4EB-3A40-853C-19A8CDC069E4}"/>
                </a:ext>
              </a:extLst>
            </p:cNvPr>
            <p:cNvSpPr/>
            <p:nvPr/>
          </p:nvSpPr>
          <p:spPr>
            <a:xfrm>
              <a:off x="2727960" y="3419376"/>
              <a:ext cx="974081" cy="9884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Oval 171">
            <a:extLst>
              <a:ext uri="{FF2B5EF4-FFF2-40B4-BE49-F238E27FC236}">
                <a16:creationId xmlns:a16="http://schemas.microsoft.com/office/drawing/2014/main" id="{9868E231-2FC7-B44A-94A5-47F8FA70F778}"/>
              </a:ext>
            </a:extLst>
          </p:cNvPr>
          <p:cNvSpPr/>
          <p:nvPr/>
        </p:nvSpPr>
        <p:spPr>
          <a:xfrm>
            <a:off x="4296237" y="3775104"/>
            <a:ext cx="450761" cy="453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02F48"/>
                </a:solidFill>
              </a:rPr>
              <a:t>-</a:t>
            </a:r>
            <a:endParaRPr lang="en-US" sz="4000" b="1" dirty="0">
              <a:solidFill>
                <a:srgbClr val="F02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1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1CFA66-CDF5-8B4A-ACC8-7116B8E3D17A}"/>
              </a:ext>
            </a:extLst>
          </p:cNvPr>
          <p:cNvSpPr txBox="1"/>
          <p:nvPr/>
        </p:nvSpPr>
        <p:spPr>
          <a:xfrm>
            <a:off x="8019538" y="1075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85D3D-89FF-9042-BCBF-4638AEA08085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 important immune cell – the T Cells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2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1CFA66-CDF5-8B4A-ACC8-7116B8E3D17A}"/>
              </a:ext>
            </a:extLst>
          </p:cNvPr>
          <p:cNvSpPr txBox="1"/>
          <p:nvPr/>
        </p:nvSpPr>
        <p:spPr>
          <a:xfrm>
            <a:off x="8019538" y="10750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85D3D-89FF-9042-BCBF-4638AEA08085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 Cell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324D646-19C9-AA47-A897-78C2D493DF7D}"/>
              </a:ext>
            </a:extLst>
          </p:cNvPr>
          <p:cNvSpPr/>
          <p:nvPr/>
        </p:nvSpPr>
        <p:spPr>
          <a:xfrm>
            <a:off x="6882150" y="1358733"/>
            <a:ext cx="4689240" cy="4893321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85000">
                <a:srgbClr val="F4F5F1"/>
              </a:gs>
              <a:gs pos="100000">
                <a:srgbClr val="D8D8D8"/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79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EE738A-3E9F-9142-8797-EF42CCBB8984}"/>
              </a:ext>
            </a:extLst>
          </p:cNvPr>
          <p:cNvSpPr txBox="1">
            <a:spLocks/>
          </p:cNvSpPr>
          <p:nvPr/>
        </p:nvSpPr>
        <p:spPr>
          <a:xfrm>
            <a:off x="391888" y="1645697"/>
            <a:ext cx="6099064" cy="43893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Originates in Thymus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CD8 positive T cell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kills infected cells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CD4 positive T cell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helps or regulates function of other T cells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40EF77-BAFC-2146-B5ED-ABD0B9AF6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428"/>
          <a:stretch/>
        </p:blipFill>
        <p:spPr>
          <a:xfrm>
            <a:off x="8361693" y="2643137"/>
            <a:ext cx="1931841" cy="23245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A0D12B-C86F-6E47-87A0-FD75EA5A2325}"/>
              </a:ext>
            </a:extLst>
          </p:cNvPr>
          <p:cNvSpPr/>
          <p:nvPr/>
        </p:nvSpPr>
        <p:spPr>
          <a:xfrm>
            <a:off x="8242664" y="5120643"/>
            <a:ext cx="2050868" cy="44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02F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cell Receptor</a:t>
            </a:r>
          </a:p>
        </p:txBody>
      </p:sp>
    </p:spTree>
    <p:extLst>
      <p:ext uri="{BB962C8B-B14F-4D97-AF65-F5344CB8AC3E}">
        <p14:creationId xmlns:p14="http://schemas.microsoft.com/office/powerpoint/2010/main" val="384446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2110D0-E148-2148-AA22-EE2656F4C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8" r="43337"/>
          <a:stretch/>
        </p:blipFill>
        <p:spPr>
          <a:xfrm>
            <a:off x="2703443" y="1091863"/>
            <a:ext cx="4974109" cy="23371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6C0766-B1EE-7844-AA53-9640FDB3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177" y="3638011"/>
            <a:ext cx="8053934" cy="3089361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CD8 positive T cell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CD4 positive T cell</a:t>
            </a:r>
          </a:p>
          <a:p>
            <a:pPr lvl="1">
              <a:lnSpc>
                <a:spcPct val="17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elper type 1 (T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lvl="1">
              <a:lnSpc>
                <a:spcPct val="17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elper type 2 (T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 lvl="1">
              <a:lnSpc>
                <a:spcPct val="17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ulatory cell (Treg)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7DD52-6A97-4C4B-999A-DC8879801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11"/>
          <a:stretch/>
        </p:blipFill>
        <p:spPr>
          <a:xfrm>
            <a:off x="7638357" y="1091863"/>
            <a:ext cx="1627015" cy="23371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747EFC-F2F8-5442-A489-72F5A7B9B6FE}"/>
              </a:ext>
            </a:extLst>
          </p:cNvPr>
          <p:cNvSpPr/>
          <p:nvPr/>
        </p:nvSpPr>
        <p:spPr>
          <a:xfrm>
            <a:off x="2703441" y="1091863"/>
            <a:ext cx="6561928" cy="2337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5A6F2F-A870-9F42-94C8-5F8FC9CAC16B}"/>
              </a:ext>
            </a:extLst>
          </p:cNvPr>
          <p:cNvSpPr/>
          <p:nvPr/>
        </p:nvSpPr>
        <p:spPr>
          <a:xfrm>
            <a:off x="706" y="130633"/>
            <a:ext cx="12192000" cy="735227"/>
          </a:xfrm>
          <a:prstGeom prst="rect">
            <a:avLst/>
          </a:prstGeom>
          <a:solidFill>
            <a:srgbClr val="F4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79A5DF"/>
                  </a:solidFill>
                </a:ln>
                <a:solidFill>
                  <a:srgbClr val="79C3D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 Cell</a:t>
            </a:r>
            <a:endParaRPr lang="en-US" dirty="0">
              <a:ln>
                <a:solidFill>
                  <a:srgbClr val="79A5DF"/>
                </a:solidFill>
              </a:ln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BFAFE5-8C4D-6641-A24E-D63E8538EE2B}"/>
              </a:ext>
            </a:extLst>
          </p:cNvPr>
          <p:cNvSpPr txBox="1">
            <a:spLocks/>
          </p:cNvSpPr>
          <p:nvPr/>
        </p:nvSpPr>
        <p:spPr>
          <a:xfrm>
            <a:off x="2850990" y="1125697"/>
            <a:ext cx="1383078" cy="678901"/>
          </a:xfrm>
          <a:prstGeom prst="rect">
            <a:avLst/>
          </a:prstGeom>
          <a:solidFill>
            <a:srgbClr val="79C3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3AE156-B1D2-9846-A309-06FD2689034D}"/>
              </a:ext>
            </a:extLst>
          </p:cNvPr>
          <p:cNvSpPr txBox="1">
            <a:spLocks/>
          </p:cNvSpPr>
          <p:nvPr/>
        </p:nvSpPr>
        <p:spPr>
          <a:xfrm>
            <a:off x="4479359" y="1125697"/>
            <a:ext cx="1383078" cy="678901"/>
          </a:xfrm>
          <a:prstGeom prst="rect">
            <a:avLst/>
          </a:prstGeom>
          <a:solidFill>
            <a:srgbClr val="79C3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T</a:t>
            </a:r>
            <a:r>
              <a:rPr lang="en-US" sz="180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4203C4C-02B2-8343-9D43-D1317F48420A}"/>
              </a:ext>
            </a:extLst>
          </p:cNvPr>
          <p:cNvSpPr txBox="1">
            <a:spLocks/>
          </p:cNvSpPr>
          <p:nvPr/>
        </p:nvSpPr>
        <p:spPr>
          <a:xfrm>
            <a:off x="6107729" y="1125697"/>
            <a:ext cx="1383078" cy="678901"/>
          </a:xfrm>
          <a:prstGeom prst="rect">
            <a:avLst/>
          </a:prstGeom>
          <a:solidFill>
            <a:srgbClr val="79C3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T</a:t>
            </a:r>
            <a:r>
              <a:rPr lang="en-US" sz="180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9B2F99-3181-694E-AE95-18F6CBE362F2}"/>
              </a:ext>
            </a:extLst>
          </p:cNvPr>
          <p:cNvSpPr txBox="1">
            <a:spLocks/>
          </p:cNvSpPr>
          <p:nvPr/>
        </p:nvSpPr>
        <p:spPr>
          <a:xfrm>
            <a:off x="7754759" y="1125697"/>
            <a:ext cx="1383078" cy="678901"/>
          </a:xfrm>
          <a:prstGeom prst="rect">
            <a:avLst/>
          </a:prstGeom>
          <a:solidFill>
            <a:srgbClr val="79C3DF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T</a:t>
            </a:r>
            <a:r>
              <a:rPr lang="en-US" sz="1800" baseline="-25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</a:p>
        </p:txBody>
      </p:sp>
    </p:spTree>
    <p:extLst>
      <p:ext uri="{BB962C8B-B14F-4D97-AF65-F5344CB8AC3E}">
        <p14:creationId xmlns:p14="http://schemas.microsoft.com/office/powerpoint/2010/main" val="422332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5929</TotalTime>
  <Words>970</Words>
  <Application>Microsoft Macintosh PowerPoint</Application>
  <PresentationFormat>Widescreen</PresentationFormat>
  <Paragraphs>174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 together: Diversity in the Immune System </dc:title>
  <dc:creator>Orchi Anannya</dc:creator>
  <cp:lastModifiedBy>Orchi Anannya</cp:lastModifiedBy>
  <cp:revision>86</cp:revision>
  <dcterms:created xsi:type="dcterms:W3CDTF">2021-04-06T03:43:48Z</dcterms:created>
  <dcterms:modified xsi:type="dcterms:W3CDTF">2021-04-25T21:01:42Z</dcterms:modified>
</cp:coreProperties>
</file>